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233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3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3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81597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6227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7852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5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5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34966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9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AA4772B-5AEF-428D-8D16-04B968371625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DEEA417-7748-49F9-BB0D-9834067ADC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674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000" dirty="0" smtClean="0"/>
              <a:t>Molality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9869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Concentration is how much solute is present a certain amount of solvent or </a:t>
            </a:r>
            <a:r>
              <a:rPr lang="en-US" sz="3200" dirty="0" smtClean="0"/>
              <a:t>solution</a:t>
            </a:r>
          </a:p>
          <a:p>
            <a:r>
              <a:rPr lang="en-US" sz="3200" dirty="0" smtClean="0"/>
              <a:t>So far we studied molarity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926" y="3813243"/>
            <a:ext cx="4576074" cy="304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2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916" y="1815560"/>
            <a:ext cx="10178322" cy="3593591"/>
          </a:xfrm>
        </p:spPr>
        <p:txBody>
          <a:bodyPr/>
          <a:lstStyle/>
          <a:p>
            <a:r>
              <a:rPr lang="en-US" sz="3600" dirty="0" smtClean="0"/>
              <a:t>Ratio of the moles of solute to </a:t>
            </a:r>
            <a:r>
              <a:rPr lang="en-US" sz="3600" dirty="0" smtClean="0"/>
              <a:t>kilograms of solvent</a:t>
            </a:r>
            <a:endParaRPr lang="en-US" sz="3600" dirty="0" smtClean="0"/>
          </a:p>
          <a:p>
            <a:pPr lvl="1"/>
            <a:r>
              <a:rPr lang="en-US" sz="3600" dirty="0" smtClean="0"/>
              <a:t>Reminder:  There are 1,000 g in 1 kg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3959861" y="4053842"/>
            <a:ext cx="4109719" cy="1323880"/>
            <a:chOff x="1562" y="1488"/>
            <a:chExt cx="2422" cy="808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2112" y="1488"/>
              <a:ext cx="1872" cy="808"/>
              <a:chOff x="2112" y="1488"/>
              <a:chExt cx="1872" cy="808"/>
            </a:xfrm>
          </p:grpSpPr>
          <p:sp>
            <p:nvSpPr>
              <p:cNvPr id="19" name="Rectangle 4"/>
              <p:cNvSpPr>
                <a:spLocks noChangeArrowheads="1"/>
              </p:cNvSpPr>
              <p:nvPr/>
            </p:nvSpPr>
            <p:spPr bwMode="auto">
              <a:xfrm>
                <a:off x="2205" y="1488"/>
                <a:ext cx="1733" cy="8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4000" dirty="0" err="1">
                    <a:solidFill>
                      <a:srgbClr val="C82E32"/>
                    </a:solidFill>
                  </a:rPr>
                  <a:t>mol</a:t>
                </a:r>
                <a:r>
                  <a:rPr lang="en-US" altLang="en-US" sz="4000" dirty="0">
                    <a:solidFill>
                      <a:srgbClr val="C82E32"/>
                    </a:solidFill>
                  </a:rPr>
                  <a:t> of solute</a:t>
                </a:r>
              </a:p>
              <a:p>
                <a:pPr algn="ctr"/>
                <a:r>
                  <a:rPr lang="en-US" altLang="en-US" sz="4000" dirty="0">
                    <a:solidFill>
                      <a:srgbClr val="C82E32"/>
                    </a:solidFill>
                  </a:rPr>
                  <a:t>kg of solvent</a:t>
                </a:r>
              </a:p>
            </p:txBody>
          </p:sp>
          <p:sp>
            <p:nvSpPr>
              <p:cNvPr id="20" name="Line 5"/>
              <p:cNvSpPr>
                <a:spLocks noChangeShapeType="1"/>
              </p:cNvSpPr>
              <p:nvPr/>
            </p:nvSpPr>
            <p:spPr bwMode="auto">
              <a:xfrm>
                <a:off x="2112" y="1832"/>
                <a:ext cx="1872" cy="0"/>
              </a:xfrm>
              <a:prstGeom prst="line">
                <a:avLst/>
              </a:prstGeom>
              <a:noFill/>
              <a:ln w="31750">
                <a:solidFill>
                  <a:srgbClr val="C82E3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4000"/>
              </a:p>
            </p:txBody>
          </p:sp>
        </p:grp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1562" y="1648"/>
              <a:ext cx="593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000" i="1">
                  <a:solidFill>
                    <a:srgbClr val="C82E32"/>
                  </a:solidFill>
                </a:rPr>
                <a:t>m</a:t>
              </a:r>
              <a:r>
                <a:rPr lang="en-US" altLang="en-US" sz="4000">
                  <a:solidFill>
                    <a:srgbClr val="C82E32"/>
                  </a:solidFill>
                </a:rPr>
                <a:t> =</a:t>
              </a:r>
              <a:endParaRPr lang="en-US" altLang="en-US" sz="4000" i="1">
                <a:solidFill>
                  <a:srgbClr val="C82E3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7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Given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9079096" cy="359359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Convert grams to moles of SOLUTE from PERIODIC TABLE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Then use the formula to solve for molality</a:t>
            </a:r>
          </a:p>
        </p:txBody>
      </p:sp>
    </p:spTree>
    <p:extLst>
      <p:ext uri="{BB962C8B-B14F-4D97-AF65-F5344CB8AC3E}">
        <p14:creationId xmlns:p14="http://schemas.microsoft.com/office/powerpoint/2010/main" val="9118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66" y="1381328"/>
            <a:ext cx="10754414" cy="525293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A 8</a:t>
            </a:r>
            <a:r>
              <a:rPr lang="en-US" sz="3000" dirty="0" smtClean="0">
                <a:solidFill>
                  <a:schemeClr val="tx1"/>
                </a:solidFill>
              </a:rPr>
              <a:t>.00 </a:t>
            </a:r>
            <a:r>
              <a:rPr lang="en-US" sz="3000" dirty="0">
                <a:solidFill>
                  <a:schemeClr val="tx1"/>
                </a:solidFill>
              </a:rPr>
              <a:t>g sugar cube (sucrose: C</a:t>
            </a:r>
            <a:r>
              <a:rPr lang="en-US" sz="3000" baseline="-25000" dirty="0">
                <a:solidFill>
                  <a:schemeClr val="tx1"/>
                </a:solidFill>
              </a:rPr>
              <a:t>12</a:t>
            </a:r>
            <a:r>
              <a:rPr lang="en-US" sz="3000" dirty="0">
                <a:solidFill>
                  <a:schemeClr val="tx1"/>
                </a:solidFill>
              </a:rPr>
              <a:t>H</a:t>
            </a:r>
            <a:r>
              <a:rPr lang="en-US" sz="3000" baseline="-25000" dirty="0">
                <a:solidFill>
                  <a:schemeClr val="tx1"/>
                </a:solidFill>
              </a:rPr>
              <a:t>22</a:t>
            </a:r>
            <a:r>
              <a:rPr lang="en-US" sz="3000" dirty="0">
                <a:solidFill>
                  <a:schemeClr val="tx1"/>
                </a:solidFill>
              </a:rPr>
              <a:t>O</a:t>
            </a:r>
            <a:r>
              <a:rPr lang="en-US" sz="3000" baseline="-25000" dirty="0">
                <a:solidFill>
                  <a:schemeClr val="tx1"/>
                </a:solidFill>
              </a:rPr>
              <a:t>11</a:t>
            </a:r>
            <a:r>
              <a:rPr lang="en-US" sz="3000" dirty="0" smtClean="0">
                <a:solidFill>
                  <a:schemeClr val="tx1"/>
                </a:solidFill>
              </a:rPr>
              <a:t>) </a:t>
            </a:r>
            <a:r>
              <a:rPr lang="en-US" sz="3000" dirty="0">
                <a:solidFill>
                  <a:schemeClr val="tx1"/>
                </a:solidFill>
              </a:rPr>
              <a:t>is dissolved in a </a:t>
            </a:r>
            <a:r>
              <a:rPr lang="en-US" sz="3000" dirty="0" smtClean="0">
                <a:solidFill>
                  <a:schemeClr val="tx1"/>
                </a:solidFill>
              </a:rPr>
              <a:t>275 g of water</a:t>
            </a:r>
            <a:r>
              <a:rPr lang="en-US" sz="3000" dirty="0">
                <a:solidFill>
                  <a:schemeClr val="tx1"/>
                </a:solidFill>
              </a:rPr>
              <a:t>. </a:t>
            </a:r>
            <a:r>
              <a:rPr lang="en-US" sz="3000" dirty="0" smtClean="0">
                <a:solidFill>
                  <a:schemeClr val="tx1"/>
                </a:solidFill>
              </a:rPr>
              <a:t> What </a:t>
            </a:r>
            <a:r>
              <a:rPr lang="en-US" sz="3000" dirty="0">
                <a:solidFill>
                  <a:schemeClr val="tx1"/>
                </a:solidFill>
              </a:rPr>
              <a:t>is the </a:t>
            </a:r>
            <a:r>
              <a:rPr lang="en-US" sz="3000" dirty="0" smtClean="0">
                <a:solidFill>
                  <a:schemeClr val="tx1"/>
                </a:solidFill>
              </a:rPr>
              <a:t>molality </a:t>
            </a:r>
            <a:r>
              <a:rPr lang="en-US" sz="3000" dirty="0">
                <a:solidFill>
                  <a:schemeClr val="tx1"/>
                </a:solidFill>
              </a:rPr>
              <a:t>of </a:t>
            </a:r>
            <a:r>
              <a:rPr lang="en-US" sz="3000" dirty="0" smtClean="0">
                <a:solidFill>
                  <a:schemeClr val="tx1"/>
                </a:solidFill>
              </a:rPr>
              <a:t>the solution?</a:t>
            </a:r>
          </a:p>
          <a:p>
            <a:r>
              <a:rPr lang="en-US" sz="3000" b="1" i="1" dirty="0" smtClean="0">
                <a:solidFill>
                  <a:schemeClr val="tx1"/>
                </a:solidFill>
              </a:rPr>
              <a:t>Step 1: Convert grams to </a:t>
            </a:r>
            <a:r>
              <a:rPr lang="en-US" sz="3000" b="1" i="1" dirty="0" err="1" smtClean="0">
                <a:solidFill>
                  <a:schemeClr val="tx1"/>
                </a:solidFill>
              </a:rPr>
              <a:t>mols</a:t>
            </a:r>
            <a:endParaRPr lang="en-US" sz="3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en-US" sz="3000" dirty="0" smtClean="0">
                <a:solidFill>
                  <a:schemeClr val="tx1"/>
                </a:solidFill>
              </a:rPr>
              <a:t>                                </a:t>
            </a:r>
            <a:r>
              <a:rPr lang="en-US" sz="3000" b="1" dirty="0" smtClean="0">
                <a:solidFill>
                  <a:schemeClr val="tx1"/>
                </a:solidFill>
              </a:rPr>
              <a:t>= 0.0234 </a:t>
            </a:r>
            <a:r>
              <a:rPr lang="en-US" sz="3000" b="1" dirty="0" err="1" smtClean="0">
                <a:solidFill>
                  <a:schemeClr val="tx1"/>
                </a:solidFill>
              </a:rPr>
              <a:t>mol</a:t>
            </a:r>
            <a:r>
              <a:rPr lang="en-US" sz="3000" b="1" dirty="0" smtClean="0">
                <a:solidFill>
                  <a:schemeClr val="tx1"/>
                </a:solidFill>
              </a:rPr>
              <a:t>  </a:t>
            </a:r>
          </a:p>
          <a:p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en-US" sz="3000" b="1" i="1" dirty="0" smtClean="0">
                <a:solidFill>
                  <a:schemeClr val="tx1"/>
                </a:solidFill>
              </a:rPr>
              <a:t>Step 2: Convert g to kg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tx1"/>
                </a:solidFill>
              </a:rPr>
              <a:t>                                                                       = 0.275 kg</a:t>
            </a:r>
          </a:p>
          <a:p>
            <a:pPr marL="0" indent="0">
              <a:buNone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76273" y="2914789"/>
            <a:ext cx="6354872" cy="1089910"/>
            <a:chOff x="861" y="2780"/>
            <a:chExt cx="5075" cy="777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548" y="2780"/>
              <a:ext cx="2388" cy="777"/>
              <a:chOff x="3548" y="2780"/>
              <a:chExt cx="2388" cy="777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4199" y="2780"/>
                <a:ext cx="987" cy="777"/>
                <a:chOff x="3305" y="2732"/>
                <a:chExt cx="987" cy="777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auto">
                <a:xfrm>
                  <a:off x="3305" y="2732"/>
                  <a:ext cx="896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1 </a:t>
                  </a:r>
                  <a:r>
                    <a:rPr lang="en-US" altLang="en-US" sz="2800" b="1" dirty="0" err="1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0" name="Rectangle 8"/>
                <p:cNvSpPr>
                  <a:spLocks noChangeArrowheads="1"/>
                </p:cNvSpPr>
                <p:nvPr/>
              </p:nvSpPr>
              <p:spPr bwMode="auto">
                <a:xfrm>
                  <a:off x="3410" y="3136"/>
                  <a:ext cx="88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342 g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V="1">
                <a:off x="3548" y="3184"/>
                <a:ext cx="2388" cy="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2495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alt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8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.00 g </a:t>
              </a:r>
              <a:r>
                <a:rPr lang="en-US" sz="2800" dirty="0"/>
                <a:t>C</a:t>
              </a:r>
              <a:r>
                <a:rPr lang="en-US" sz="2800" baseline="-25000" dirty="0"/>
                <a:t>12</a:t>
              </a:r>
              <a:r>
                <a:rPr lang="en-US" sz="2800" dirty="0"/>
                <a:t>H</a:t>
              </a:r>
              <a:r>
                <a:rPr lang="en-US" sz="2800" baseline="-25000" dirty="0"/>
                <a:t>22</a:t>
              </a:r>
              <a:r>
                <a:rPr lang="en-US" sz="2800" dirty="0"/>
                <a:t>O</a:t>
              </a:r>
              <a:r>
                <a:rPr lang="en-US" sz="2800" baseline="-25000" dirty="0"/>
                <a:t>11 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2016004" y="4553319"/>
            <a:ext cx="6354872" cy="1089910"/>
            <a:chOff x="861" y="2780"/>
            <a:chExt cx="5075" cy="777"/>
          </a:xfrm>
        </p:grpSpPr>
        <p:grpSp>
          <p:nvGrpSpPr>
            <p:cNvPr id="12" name="Group 5"/>
            <p:cNvGrpSpPr>
              <a:grpSpLocks/>
            </p:cNvGrpSpPr>
            <p:nvPr/>
          </p:nvGrpSpPr>
          <p:grpSpPr bwMode="auto">
            <a:xfrm>
              <a:off x="3548" y="2780"/>
              <a:ext cx="2388" cy="777"/>
              <a:chOff x="3548" y="2780"/>
              <a:chExt cx="2388" cy="777"/>
            </a:xfrm>
          </p:grpSpPr>
          <p:grpSp>
            <p:nvGrpSpPr>
              <p:cNvPr id="14" name="Group 13"/>
              <p:cNvGrpSpPr>
                <a:grpSpLocks/>
              </p:cNvGrpSpPr>
              <p:nvPr/>
            </p:nvGrpSpPr>
            <p:grpSpPr bwMode="auto">
              <a:xfrm>
                <a:off x="4182" y="2780"/>
                <a:ext cx="1122" cy="777"/>
                <a:chOff x="3288" y="2732"/>
                <a:chExt cx="1122" cy="777"/>
              </a:xfrm>
            </p:grpSpPr>
            <p:sp>
              <p:nvSpPr>
                <p:cNvPr id="16" name="Rectangle 7"/>
                <p:cNvSpPr>
                  <a:spLocks noChangeArrowheads="1"/>
                </p:cNvSpPr>
                <p:nvPr/>
              </p:nvSpPr>
              <p:spPr bwMode="auto">
                <a:xfrm>
                  <a:off x="3393" y="2732"/>
                  <a:ext cx="72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1 kg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7" name="Rectangle 8"/>
                <p:cNvSpPr>
                  <a:spLocks noChangeArrowheads="1"/>
                </p:cNvSpPr>
                <p:nvPr/>
              </p:nvSpPr>
              <p:spPr bwMode="auto">
                <a:xfrm>
                  <a:off x="3288" y="3136"/>
                  <a:ext cx="112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1,000 </a:t>
                  </a:r>
                  <a:r>
                    <a:rPr lang="en-US" altLang="en-US" sz="2800" b="1" dirty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g</a:t>
                  </a:r>
                </a:p>
              </p:txBody>
            </p:sp>
          </p:grp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 flipV="1">
                <a:off x="3548" y="3184"/>
                <a:ext cx="2388" cy="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1187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275 g </a:t>
              </a:r>
              <a:r>
                <a:rPr lang="en-US" sz="2800" baseline="-25000" dirty="0" smtClean="0"/>
                <a:t> 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197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050587"/>
            <a:ext cx="10178322" cy="4829005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Step 3: Use the formula to solve for </a:t>
            </a:r>
            <a:r>
              <a:rPr lang="en-US" sz="3600" dirty="0" smtClean="0">
                <a:solidFill>
                  <a:schemeClr val="tx1"/>
                </a:solidFill>
              </a:rPr>
              <a:t>m</a:t>
            </a:r>
            <a:endParaRPr lang="en-US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          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= 0.0851 m</a:t>
            </a:r>
            <a:endParaRPr lang="en-US" sz="4000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88378" y="3465089"/>
            <a:ext cx="6354872" cy="1089910"/>
            <a:chOff x="861" y="2780"/>
            <a:chExt cx="5075" cy="777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548" y="2780"/>
              <a:ext cx="2388" cy="777"/>
              <a:chOff x="3548" y="2780"/>
              <a:chExt cx="2388" cy="777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3840" y="2780"/>
                <a:ext cx="1616" cy="777"/>
                <a:chOff x="2946" y="2732"/>
                <a:chExt cx="1616" cy="777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auto">
                <a:xfrm>
                  <a:off x="2946" y="2732"/>
                  <a:ext cx="1616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0.0234 </a:t>
                  </a:r>
                  <a:r>
                    <a:rPr lang="en-US" altLang="en-US" sz="2800" b="1" dirty="0" err="1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0" name="Rectangle 8"/>
                <p:cNvSpPr>
                  <a:spLocks noChangeArrowheads="1"/>
                </p:cNvSpPr>
                <p:nvPr/>
              </p:nvSpPr>
              <p:spPr bwMode="auto">
                <a:xfrm>
                  <a:off x="3209" y="3136"/>
                  <a:ext cx="128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0.275 kg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V="1">
                <a:off x="3548" y="3184"/>
                <a:ext cx="2388" cy="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628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m</a:t>
              </a:r>
              <a:r>
                <a:rPr lang="en-US" sz="2800" baseline="-25000" dirty="0" smtClean="0"/>
                <a:t> 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2183535" y="2193799"/>
            <a:ext cx="6938963" cy="1057275"/>
            <a:chOff x="861" y="2800"/>
            <a:chExt cx="4371" cy="666"/>
          </a:xfrm>
        </p:grpSpPr>
        <p:grpSp>
          <p:nvGrpSpPr>
            <p:cNvPr id="19" name="Group 5"/>
            <p:cNvGrpSpPr>
              <a:grpSpLocks/>
            </p:cNvGrpSpPr>
            <p:nvPr/>
          </p:nvGrpSpPr>
          <p:grpSpPr bwMode="auto">
            <a:xfrm>
              <a:off x="2448" y="2800"/>
              <a:ext cx="2784" cy="666"/>
              <a:chOff x="2448" y="2800"/>
              <a:chExt cx="2784" cy="666"/>
            </a:xfrm>
          </p:grpSpPr>
          <p:grpSp>
            <p:nvGrpSpPr>
              <p:cNvPr id="21" name="Group 20"/>
              <p:cNvGrpSpPr>
                <a:grpSpLocks/>
              </p:cNvGrpSpPr>
              <p:nvPr/>
            </p:nvGrpSpPr>
            <p:grpSpPr bwMode="auto">
              <a:xfrm>
                <a:off x="2886" y="2800"/>
                <a:ext cx="1761" cy="666"/>
                <a:chOff x="1992" y="2752"/>
                <a:chExt cx="1761" cy="666"/>
              </a:xfrm>
            </p:grpSpPr>
            <p:sp>
              <p:nvSpPr>
                <p:cNvPr id="23" name="Rectangle 7"/>
                <p:cNvSpPr>
                  <a:spLocks noChangeArrowheads="1"/>
                </p:cNvSpPr>
                <p:nvPr/>
              </p:nvSpPr>
              <p:spPr bwMode="auto">
                <a:xfrm>
                  <a:off x="1992" y="2752"/>
                  <a:ext cx="176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moles of solute</a:t>
                  </a:r>
                </a:p>
              </p:txBody>
            </p:sp>
            <p:sp>
              <p:nvSpPr>
                <p:cNvPr id="24" name="Rectangle 8"/>
                <p:cNvSpPr>
                  <a:spLocks noChangeArrowheads="1"/>
                </p:cNvSpPr>
                <p:nvPr/>
              </p:nvSpPr>
              <p:spPr bwMode="auto">
                <a:xfrm>
                  <a:off x="2099" y="3088"/>
                  <a:ext cx="1551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Kg of solvent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2448" y="3150"/>
                <a:ext cx="2784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156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Molality (</a:t>
              </a:r>
              <a:r>
                <a:rPr lang="en-US" altLang="en-US" sz="2800" b="1" i="1" dirty="0">
                  <a:latin typeface="Arial" panose="020B0604020202020204" pitchFamily="34" charset="0"/>
                  <a:ea typeface="MS PGothic" panose="020B0600070205080204" pitchFamily="34" charset="-128"/>
                </a:rPr>
                <a:t>m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) </a:t>
              </a:r>
              <a:r>
                <a:rPr lang="en-US" alt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39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Worksheet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06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56</TotalTime>
  <Words>169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Arial</vt:lpstr>
      <vt:lpstr>Comic Sans MS</vt:lpstr>
      <vt:lpstr>Gill Sans MT</vt:lpstr>
      <vt:lpstr>Impact</vt:lpstr>
      <vt:lpstr>Badge</vt:lpstr>
      <vt:lpstr>Section 3</vt:lpstr>
      <vt:lpstr>Review</vt:lpstr>
      <vt:lpstr>Molality</vt:lpstr>
      <vt:lpstr>When Given Grams</vt:lpstr>
      <vt:lpstr>Example</vt:lpstr>
      <vt:lpstr>PowerPoint Presentation</vt:lpstr>
      <vt:lpstr>Practice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</dc:title>
  <dc:creator>User</dc:creator>
  <cp:lastModifiedBy>User</cp:lastModifiedBy>
  <cp:revision>7</cp:revision>
  <dcterms:created xsi:type="dcterms:W3CDTF">2019-05-02T12:10:17Z</dcterms:created>
  <dcterms:modified xsi:type="dcterms:W3CDTF">2019-05-09T14:03:02Z</dcterms:modified>
</cp:coreProperties>
</file>